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c4948879f364247" /><Relationship Type="http://schemas.openxmlformats.org/officeDocument/2006/relationships/extended-properties" Target="/docProps/app.xml" Id="R2a0b1749f1e64cca" /><Relationship Type="http://schemas.openxmlformats.org/officeDocument/2006/relationships/officeDocument" Target="/ppt/presentation.xml" Id="R5c2438def0d042f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0f03c7ac9784f81"/>
  </p:sldMasterIdLst>
  <p:notesMasterIdLst>
    <p:notesMasterId xmlns:r="http://schemas.openxmlformats.org/officeDocument/2006/relationships" r:id="Ra030f0d815df4dd1"/>
  </p:notesMasterIdLst>
  <p:sldIdLst>
    <p:sldId xmlns:r="http://schemas.openxmlformats.org/officeDocument/2006/relationships" id="256" r:id="R5524e35d2e9843d8"/>
    <p:sldId xmlns:r="http://schemas.openxmlformats.org/officeDocument/2006/relationships" id="257" r:id="R970498e2cbef491e"/>
    <p:sldId xmlns:r="http://schemas.openxmlformats.org/officeDocument/2006/relationships" id="258" r:id="Ra298777cf8ee42f1"/>
    <p:sldId xmlns:r="http://schemas.openxmlformats.org/officeDocument/2006/relationships" id="259" r:id="R2885a75564cc45c1"/>
    <p:sldId xmlns:r="http://schemas.openxmlformats.org/officeDocument/2006/relationships" id="260" r:id="R2407d736448b4ebb"/>
    <p:sldId xmlns:r="http://schemas.openxmlformats.org/officeDocument/2006/relationships" id="261" r:id="R2058e06f43a1458f"/>
    <p:sldId xmlns:r="http://schemas.openxmlformats.org/officeDocument/2006/relationships" id="262" r:id="Rea3a2b34a77b4774"/>
    <p:sldId xmlns:r="http://schemas.openxmlformats.org/officeDocument/2006/relationships" id="263" r:id="R8858d86e887643c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e6bde38c964652" /><Relationship Type="http://schemas.openxmlformats.org/officeDocument/2006/relationships/slideMaster" Target="/ppt/slideMasters/slideMaster1.xml" Id="R20f03c7ac9784f81" /><Relationship Type="http://schemas.openxmlformats.org/officeDocument/2006/relationships/notesMaster" Target="/ppt/notesMasters/notesMaster1.xml" Id="Ra030f0d815df4dd1" /><Relationship Type="http://schemas.openxmlformats.org/officeDocument/2006/relationships/presProps" Target="/ppt/presProps.xml" Id="R88405de9689c44d0" /><Relationship Type="http://schemas.openxmlformats.org/officeDocument/2006/relationships/tableStyles" Target="/ppt/tableStyles.xml" Id="Rc77282ed35fc404e" /><Relationship Type="http://schemas.openxmlformats.org/officeDocument/2006/relationships/slide" Target="/ppt/slides/slide1.xml" Id="R5524e35d2e9843d8" /><Relationship Type="http://schemas.openxmlformats.org/officeDocument/2006/relationships/slide" Target="/ppt/slides/slide2.xml" Id="R970498e2cbef491e" /><Relationship Type="http://schemas.openxmlformats.org/officeDocument/2006/relationships/slide" Target="/ppt/slides/slide3.xml" Id="Ra298777cf8ee42f1" /><Relationship Type="http://schemas.openxmlformats.org/officeDocument/2006/relationships/slide" Target="/ppt/slides/slide4.xml" Id="R2885a75564cc45c1" /><Relationship Type="http://schemas.openxmlformats.org/officeDocument/2006/relationships/slide" Target="/ppt/slides/slide5.xml" Id="R2407d736448b4ebb" /><Relationship Type="http://schemas.openxmlformats.org/officeDocument/2006/relationships/slide" Target="/ppt/slides/slide6.xml" Id="R2058e06f43a1458f" /><Relationship Type="http://schemas.openxmlformats.org/officeDocument/2006/relationships/slide" Target="/ppt/slides/slide7.xml" Id="Rea3a2b34a77b4774" /><Relationship Type="http://schemas.openxmlformats.org/officeDocument/2006/relationships/slide" Target="/ppt/slides/slide8.xml" Id="R8858d86e887643c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17f1c56114a4b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156ec3c57a4e88" /><Relationship Type="http://schemas.openxmlformats.org/officeDocument/2006/relationships/notesMaster" Target="/ppt/notesMasters/notesMaster1.xml" Id="Ra6cdaeb0e3144a5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894dec1f9cd4816" /><Relationship Type="http://schemas.openxmlformats.org/officeDocument/2006/relationships/notesMaster" Target="/ppt/notesMasters/notesMaster1.xml" Id="Raa5a8f47a8ca42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ebd2e44b0b44a04" /><Relationship Type="http://schemas.openxmlformats.org/officeDocument/2006/relationships/notesMaster" Target="/ppt/notesMasters/notesMaster1.xml" Id="Reffa4709c0c1461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5232bd98d3a40c5" /><Relationship Type="http://schemas.openxmlformats.org/officeDocument/2006/relationships/notesMaster" Target="/ppt/notesMasters/notesMaster1.xml" Id="R91d16ed48804459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03736bfe81f4ed7" /><Relationship Type="http://schemas.openxmlformats.org/officeDocument/2006/relationships/notesMaster" Target="/ppt/notesMasters/notesMaster1.xml" Id="R16361955e461453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31e3cea92254819" /><Relationship Type="http://schemas.openxmlformats.org/officeDocument/2006/relationships/notesMaster" Target="/ppt/notesMasters/notesMaster1.xml" Id="Rbaad3d4e218a4e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2e99d0ee584e30" /><Relationship Type="http://schemas.openxmlformats.org/officeDocument/2006/relationships/notesMaster" Target="/ppt/notesMasters/notesMaster1.xml" Id="Rf29ff47a8c4a436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502ff087624e15" /><Relationship Type="http://schemas.openxmlformats.org/officeDocument/2006/relationships/notesMaster" Target="/ppt/notesMasters/notesMaster1.xml" Id="R8606a294608a4f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テンプレートは競合調査の報告用です。空欄版4枚と、同じ構成の架空記入例4枚。会社・料金・日数・出典IDは実在の情報ではありません。元記事の説明と合わせて使用してください。構成の参考：https://www.asmarq.co.jp/column/column-cat/how_to/market_research_repor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テンプレートは競合調査の報告用です。空欄版4枚と、同じ構成の架空記入例4枚。会社・料金・日数・出典IDは実在の情報ではありません。元記事の説明と合わせて使用してください。構成の参考：https://www.asmarq.co.jp/column/column-cat/how_to/market_research_repor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テンプレートは競合調査の報告用です。空欄版4枚と、同じ構成の架空記入例4枚。会社・料金・日数・出典IDは実在の情報ではありません。元記事の説明と合わせて使用してください。構成の参考：https://www.asmarq.co.jp/column/column-cat/how_to/market_research_repor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テンプレートは競合調査の報告用です。空欄版4枚と、同じ構成の架空記入例4枚。会社・料金・日数・出典IDは実在の情報ではありません。元記事の説明と合わせて使用してください。構成の参考：https://www.asmarq.co.jp/column/column-cat/how_to/market_research_repor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テンプレートは競合調査の報告用です。空欄版4枚と、同じ構成の架空記入例4枚。会社・料金・日数・出典IDは実在の情報ではありません。元記事の説明と合わせて使用してください。構成の参考：https://www.asmarq.co.jp/column/column-cat/how_to/market_research_repor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テンプレートは競合調査の報告用です。空欄版4枚と、同じ構成の架空記入例4枚。会社・料金・日数・出典IDは実在の情報ではありません。元記事の説明と合わせて使用してください。構成の参考：https://www.asmarq.co.jp/column/column-cat/how_to/market_research_repor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テンプレートは競合調査の報告用です。空欄版4枚と、同じ構成の架空記入例4枚。会社・料金・日数・出典IDは実在の情報ではありません。元記事の説明と合わせて使用してください。構成の参考：https://www.asmarq.co.jp/column/column-cat/how_to/market_research_repor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テンプレートは競合調査の報告用です。空欄版4枚と、同じ構成の架空記入例4枚。会社・料金・日数・出典IDは実在の情報ではありません。元記事の説明と合わせて使用してください。構成の参考：https://www.asmarq.co.jp/column/column-cat/how_to/market_research_repor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6159fb67d2432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6e6d9cfb8b415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d42262e7584a9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cf2a6d991949f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85f73784494b0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9f1a9801a444c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4770A85-8B07-4A77-828C-1B4514FC8B0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27BDED3-F9F3-46A4-8E7D-440ECC3254D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4AFA54F-E9CF-43B4-9F85-FEE0EC618A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A820EE-945F-414E-B2A7-130FBD2803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A23199D-5F68-45FF-AF99-AEC1993767D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2119C66-47E3-4524-8041-06945C1934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CA6D5F3-8305-4E3A-BCB4-3B4E7408744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864D04E-617D-43EC-8B8A-087117E7CB9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CD0A1DD-E1AC-46FB-94A2-71D1161333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EDDD81E-FD5E-4446-B039-6E21FF71E0C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356e82e50ed47b1" /><Relationship Type="http://schemas.openxmlformats.org/officeDocument/2006/relationships/slideLayout" Target="/ppt/slideLayouts/slideLayout1.xml" Id="R95fcd58cc6c54fa2" /><Relationship Type="http://schemas.openxmlformats.org/officeDocument/2006/relationships/slideLayout" Target="/ppt/slideLayouts/slideLayout2.xml" Id="R41c8354a0c8d4ca2" /><Relationship Type="http://schemas.openxmlformats.org/officeDocument/2006/relationships/slideLayout" Target="/ppt/slideLayouts/slideLayout3.xml" Id="R8843af6cbde54b65" /><Relationship Type="http://schemas.openxmlformats.org/officeDocument/2006/relationships/slideLayout" Target="/ppt/slideLayouts/slideLayout4.xml" Id="Rfb4d85ddc1f7491d" /><Relationship Type="http://schemas.openxmlformats.org/officeDocument/2006/relationships/slideLayout" Target="/ppt/slideLayouts/slideLayout5.xml" Id="Ra32130a03cee485b" /><Relationship Type="http://schemas.openxmlformats.org/officeDocument/2006/relationships/slideLayout" Target="/ppt/slideLayouts/slideLayout6.xml" Id="Rbebd53e0264c4e7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fcd58cc6c54fa2"/>
    <p:sldLayoutId xmlns:r="http://schemas.openxmlformats.org/officeDocument/2006/relationships" id="2147483650" r:id="R41c8354a0c8d4ca2"/>
    <p:sldLayoutId xmlns:r="http://schemas.openxmlformats.org/officeDocument/2006/relationships" id="2147483651" r:id="R8843af6cbde54b65"/>
    <p:sldLayoutId xmlns:r="http://schemas.openxmlformats.org/officeDocument/2006/relationships" id="2147483652" r:id="Rfb4d85ddc1f7491d"/>
    <p:sldLayoutId xmlns:r="http://schemas.openxmlformats.org/officeDocument/2006/relationships" id="2147483653" r:id="Ra32130a03cee485b"/>
    <p:sldLayoutId xmlns:r="http://schemas.openxmlformats.org/officeDocument/2006/relationships" id="2147483654" r:id="Rbebd53e0264c4e7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ca69031b1e479e" /><Relationship Type="http://schemas.openxmlformats.org/officeDocument/2006/relationships/notesSlide" Target="/ppt/notesSlides/notesSlide1.xml" Id="R4315f59053bc44d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aa8e04676d48c8" /><Relationship Type="http://schemas.openxmlformats.org/officeDocument/2006/relationships/notesSlide" Target="/ppt/notesSlides/notesSlide2.xml" Id="Ra692cb3de0034b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c8d92c788e4880" /><Relationship Type="http://schemas.openxmlformats.org/officeDocument/2006/relationships/notesSlide" Target="/ppt/notesSlides/notesSlide3.xml" Id="Re10638e72d5f4c9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ae2c9eafe54277" /><Relationship Type="http://schemas.openxmlformats.org/officeDocument/2006/relationships/notesSlide" Target="/ppt/notesSlides/notesSlide4.xml" Id="Re25355155f4a453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b97e803da54670" /><Relationship Type="http://schemas.openxmlformats.org/officeDocument/2006/relationships/notesSlide" Target="/ppt/notesSlides/notesSlide5.xml" Id="Rfb3a19f1dea744b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bd4976f3fe4cc4" /><Relationship Type="http://schemas.openxmlformats.org/officeDocument/2006/relationships/notesSlide" Target="/ppt/notesSlides/notesSlide6.xml" Id="R2b2d9bf4b29c46d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cec7fbea514af8" /><Relationship Type="http://schemas.openxmlformats.org/officeDocument/2006/relationships/notesSlide" Target="/ppt/notesSlides/notesSlide7.xml" Id="R75c7b9f543044c1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b8b40287a94131" /><Relationship Type="http://schemas.openxmlformats.org/officeDocument/2006/relationships/notesSlide" Target="/ppt/notesSlides/notesSlide8.xml" Id="R4c2062fe774649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357C82-4F8A-494F-853C-0CD61C8C8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結論と、今回判断してほしいこと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1DE0B8-4604-469F-9A2A-2CDA82A02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rPr>
              <a:t>空欄版：［ ］内を自社の調査内容に置換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CE68E5-8C68-47D4-8DAF-3ADD33ACD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競合調査レポート　マーケティングノート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0BBB5B-2942-4FF4-8463-716690DA0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8614B3-724A-4D90-99D7-E843E01C0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pPr>
            <a:r>
              <a: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rPr>
              <a:t>［推奨する対応を一文で記入］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4D470D-0B94-4746-BAE3-F86155499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目的：［誰が、何を決めるための調査か］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3DFE31-F317-4F31-A552-EC60CC7B3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8140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根拠：［比較結果から確認できる違い］</a:t>
            </a:r>
          </a:p>
          <a:p xmlns:a="http://schemas.openxmlformats.org/drawingml/2006/main">
            <a: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［結論に関係する事実と出典ID］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B67160-D685-415C-82B7-EF0ED1687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未確認：［結論の前提と追加で調べること］</a:t>
            </a:r>
          </a:p>
          <a:p xmlns:a="http://schemas.openxmlformats.org/drawingml/2006/main">
            <a: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判断依頼：［承認・追加調査・見送りなど］</a:t>
            </a:r>
          </a:p>
        </p:txBody>
      </p:sp>
    </p:spTree>
    <p:extLst>
      <p:ext uri="{BB962C8B-B14F-4D97-AF65-F5344CB8AC3E}">
        <p14:creationId xmlns:p14="http://schemas.microsoft.com/office/powerpoint/2010/main" val="2502869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DCE89D-6C29-4BC7-8D55-1813CD9B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調査条件と比較結果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A134F2-7844-4B5C-BDF5-84CFFBFBD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rPr>
              <a:t>空欄版：［ ］内を自社の調査内容に置換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9E3761-03E7-4E63-9502-EBA230E02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競合調査レポート　マーケティングノート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60A4C-C650-4E25-A76C-C84002732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6D2C77-84DF-4EE4-B192-DD23511FE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条件：［対象商品・顧客・地域・比較時点・選定理由］</a:t>
            </a:r>
          </a:p>
          <a:p xmlns:a="http://schemas.openxmlformats.org/drawingml/2006/main">
            <a: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方法：［公開資料の確認・観察・聞き取りなど］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82014A-E7E1-4A57-9DED-3B2465DE0E1F}"/>
              </a:ext>
            </a:extLst>
          </p:cNvPr>
          <p:cNvGraphicFramePr/>
          <p:nvPr/>
        </p:nvGraphicFramePr>
        <p:xfrm>
          <a:off xmlns:a="http://schemas.openxmlformats.org/drawingml/2006/main" x="609600" y="2457450"/>
          <a:ext xmlns:a="http://schemas.openxmlformats.org/drawingml/2006/main" cx="10972800" cy="3086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61722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比較項目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自社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競合A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競合B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［料金と適用条件］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［値・単位］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［値・単位］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［値・単位］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［日数と起点］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［条件］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［条件］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［条件］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［案内・機能等］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［事実］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［事実］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［事実］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出典ID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［F01等］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［F02等］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［F03等］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D094E0-E6A4-46C2-99E8-F30D596FD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24525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注記：［対象範囲・条件差・未確認事項］</a:t>
            </a:r>
          </a:p>
          <a:p xmlns:a="http://schemas.openxmlformats.org/drawingml/2006/main">
            <a: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未確認を「×」や「0」に置き換えない。</a:t>
            </a:r>
          </a:p>
        </p:txBody>
      </p:sp>
    </p:spTree>
    <p:extLst>
      <p:ext uri="{BB962C8B-B14F-4D97-AF65-F5344CB8AC3E}">
        <p14:creationId xmlns:p14="http://schemas.microsoft.com/office/powerpoint/2010/main" val="4417502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272841-3275-4746-B4A4-8AD3D6378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確認した事実・解釈・提案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8376B4-293E-416E-818D-923D03A0A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rPr>
              <a:t>空欄版：［ ］内を自社の調査内容に置換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E24C76-C9B4-4BF4-A519-2850CF883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競合調査レポート　マーケティングノート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A9233A-F211-40D7-9012-2EE579846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A948F3-AB86-4190-B457-066BDE4E15E2}"/>
              </a:ext>
            </a:extLst>
          </p:cNvPr>
          <p:cNvGraphicFramePr/>
          <p:nvPr/>
        </p:nvGraphicFramePr>
        <p:xfrm>
          <a:off xmlns:a="http://schemas.openxmlformats.org/drawingml/2006/main" x="609600" y="1828800"/>
          <a:ext xmlns:a="http://schemas.openxmlformats.org/drawingml/2006/main" cx="109728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8686800"/>
              </a:tblGrid>
              <a:tr h="928688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区分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記入内容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確認した事実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［比較表で確認できること・出典ID］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解釈・仮説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［事実の意味・そう考える理由・未確認事項］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提案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［何を変えるか・追加で何を調べるか］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94ED67-93DF-4F4F-AFD9-9946F9D3E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補足：［提案の前提・反対材料・必要な追加情報］</a:t>
            </a:r>
          </a:p>
          <a:p xmlns:a="http://schemas.openxmlformats.org/drawingml/2006/main">
            <a: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仮説を、確認済みの原因や効果として書かない。</a:t>
            </a:r>
          </a:p>
        </p:txBody>
      </p:sp>
    </p:spTree>
    <p:extLst>
      <p:ext uri="{BB962C8B-B14F-4D97-AF65-F5344CB8AC3E}">
        <p14:creationId xmlns:p14="http://schemas.microsoft.com/office/powerpoint/2010/main" val="13165306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BDC028-8D76-4E2E-B169-03BE157F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実行計画と根拠の記録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54648D-2185-46A5-9BC2-53A194E09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rPr>
              <a:t>空欄版：［ ］内を自社の調査内容に置換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1FF5FB-5496-4143-83F2-D92D41301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競合調査レポート　マーケティングノート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F95081-ED8A-4D21-9701-6D64CCA0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0537E1-1B70-48B1-9643-B94D9C32EAB3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2476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29000"/>
                <a:gridCol w="323850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実施内容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担当・期限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確認すること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［追加調査］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［担当・期限］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［必要な情報］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［改善施策］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［担当・期限］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［工数・費用・対応可否］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［効果の確認］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［担当・確認日］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［指標・分母・比較条件］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F33CF8-EFA9-4E1C-8EB7-95B489BDA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指標定義：［分子・分母・対象期間］</a:t>
            </a:r>
          </a:p>
          <a:p xmlns:a="http://schemas.openxmlformats.org/drawingml/2006/main">
            <a: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会議後：［決定内容・理由・担当・次の確認日］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E10C55-648A-4527-9AC0-58B3AAB09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出典記録：［ID／資料名／URL／該当箇所／確認日］</a:t>
            </a:r>
          </a:p>
          <a:p xmlns:a="http://schemas.openxmlformats.org/drawingml/2006/main">
            <a: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推定値は［ツール名・期間・地域・指標・取得条件］も記入。</a:t>
            </a:r>
          </a:p>
          <a:p xmlns:a="http://schemas.openxmlformats.org/drawingml/2006/main">
            <a: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出典が増える場合は別紙に一覧を追加。</a:t>
            </a:r>
          </a:p>
        </p:txBody>
      </p:sp>
    </p:spTree>
    <p:extLst>
      <p:ext uri="{BB962C8B-B14F-4D97-AF65-F5344CB8AC3E}">
        <p14:creationId xmlns:p14="http://schemas.microsoft.com/office/powerpoint/2010/main" val="4864283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D68DFB-7814-4B59-A7A1-C7B30D2E9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結論と、今回判断してほしいこと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258B6C-4FA2-4CA0-BDDD-CB09A5EF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rPr>
              <a:t>記入例：企業名・数値・記録はすべて架空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A0F77C-CDEA-43F2-BA45-CC403C34A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競合調査レポート　マーケティングノート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EA375E-158A-4511-8DAC-3DF4B7652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D1D522-A666-4D1E-91C6-0A74F2B52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defRPr>
            </a:pPr>
            <a:r>
              <a:rPr sz="2850" b="1">
                <a:solidFill>
                  <a:srgbClr val="175EAC"/>
                </a:solidFill>
                <a:latin typeface="Hiragino Sans"/>
                <a:ea typeface="Hiragino Sans"/>
                <a:cs typeface="Hiragino Sans"/>
              </a:rPr>
              <a:t>入稿案内の改善を先に検討。値下げは保留。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1F6887-58D1-4B6A-B0C6-8C6B43AC0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目的：値下げと注文案内の改善の、優先順位を決める。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A98E2C-380A-4A27-A850-963A4FFAB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8140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根拠：自社は3社の中で価格・発送日数が中間。</a:t>
            </a:r>
          </a:p>
          <a:p xmlns:a="http://schemas.openxmlformats.org/drawingml/2006/main">
            <a:pPr>
              <a:def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自社の注文ページには、入稿手順の説明がない。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E7243B-181D-48A6-BD9A-F1367A1CB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未確認：価格・入稿方法の、注文判断への影響。</a:t>
            </a:r>
          </a:p>
          <a:p xmlns:a="http://schemas.openxmlformats.org/drawingml/2006/main">
            <a:pPr>
              <a:def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判断依頼：履歴確認と案内追記に着手してよいか。</a:t>
            </a:r>
          </a:p>
        </p:txBody>
      </p:sp>
    </p:spTree>
    <p:extLst>
      <p:ext uri="{BB962C8B-B14F-4D97-AF65-F5344CB8AC3E}">
        <p14:creationId xmlns:p14="http://schemas.microsoft.com/office/powerpoint/2010/main" val="7091658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476BEA-A223-4B56-9962-C04A8158E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調査条件と比較結果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7EA2BB-074E-4236-9C8F-2FFCC5BBD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rPr>
              <a:t>記入例：企業名・数値・記録はすべて架空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A8479C-439D-4A6B-8B88-467BC0CCF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競合調査レポート　マーケティングノート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736952-1E0C-40CD-B661-EA03C389C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1DDFDE-EEDD-444E-9A12-8F6CDE3D5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条件：両面カラー100枚・同じ標準用紙・東京都内配送</a:t>
            </a:r>
          </a:p>
          <a:p xmlns:a="http://schemas.openxmlformats.org/drawingml/2006/main">
            <a:pPr>
              <a:def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通常プラン／入稿不備なし／2026年10月20日時点の架空設定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C01E89-9D6C-4FED-B1F9-307A58C45913}"/>
              </a:ext>
            </a:extLst>
          </p:cNvPr>
          <p:cNvGraphicFramePr/>
          <p:nvPr/>
        </p:nvGraphicFramePr>
        <p:xfrm>
          <a:off xmlns:a="http://schemas.openxmlformats.org/drawingml/2006/main" x="609600" y="2457450"/>
          <a:ext xmlns:a="http://schemas.openxmlformats.org/drawingml/2006/main" cx="10972800" cy="3086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61722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比較項目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自社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A社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B社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税込・送料込み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1,600円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1,400円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1,900円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校了から発送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3営業日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5営業日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2営業日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注文ページ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発送目安のみ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入稿手順と</a:t>
                      </a:r>
                    </a:p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発送目安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入稿手順と</a:t>
                      </a:r>
                    </a:p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発送目安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架空の出典ID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F01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F02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F03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32A292-90ED-4C71-9748-15FA820E2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24525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校了＝印刷前の原稿の最終確認。発送日数と到着日数は区別。</a:t>
            </a:r>
          </a:p>
          <a:p xmlns:a="http://schemas.openxmlformats.org/drawingml/2006/main">
            <a:pPr>
              <a:def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公開情報で不明な項目は「未確認」と記録する。</a:t>
            </a:r>
          </a:p>
        </p:txBody>
      </p:sp>
    </p:spTree>
    <p:extLst>
      <p:ext uri="{BB962C8B-B14F-4D97-AF65-F5344CB8AC3E}">
        <p14:creationId xmlns:p14="http://schemas.microsoft.com/office/powerpoint/2010/main" val="8216350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827727-8313-4ABE-B9D3-84E2E000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確認した事実・解釈・提案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467516-872A-4067-BC54-70380B073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rPr>
              <a:t>記入例：企業名・数値・記録はすべて架空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A5DD63-4064-4AE6-AAD8-78EC4469A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競合調査レポート　マーケティングノート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E6716D-3CF7-42D2-B89B-06FCCDD3C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7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C1DEDD-147D-4CB4-B7D1-0B1018BF09FE}"/>
              </a:ext>
            </a:extLst>
          </p:cNvPr>
          <p:cNvGraphicFramePr/>
          <p:nvPr/>
        </p:nvGraphicFramePr>
        <p:xfrm>
          <a:off xmlns:a="http://schemas.openxmlformats.org/drawingml/2006/main" x="609600" y="1828800"/>
          <a:ext xmlns:a="http://schemas.openxmlformats.org/drawingml/2006/main" cx="109728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8686800"/>
              </a:tblGrid>
              <a:tr h="928688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区分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記入内容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確認した事実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自社は最安・最短ではない。</a:t>
                      </a:r>
                    </a:p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注文ページには入稿手順の説明がない（F01〜F03）。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解釈・仮説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初回注文の顧客は、原稿の渡し方に迷う可能性。</a:t>
                      </a:r>
                    </a:p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顧客の希望や失注理由は未確認。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提案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問い合わせ履歴を確認し、必要な入稿案内を追記。</a:t>
                      </a:r>
                    </a:p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価格変更は顧客情報と利益への影響を調べて再判断。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1A0125-B247-4A9D-AED1-B3CE82F82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説明の差があることと、注文しなかった原因であることは別。</a:t>
            </a:r>
          </a:p>
          <a:p xmlns:a="http://schemas.openxmlformats.org/drawingml/2006/main">
            <a: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仮説の確認前に、売上増加や価格の効果を断定しない。</a:t>
            </a:r>
          </a:p>
        </p:txBody>
      </p:sp>
    </p:spTree>
    <p:extLst>
      <p:ext uri="{BB962C8B-B14F-4D97-AF65-F5344CB8AC3E}">
        <p14:creationId xmlns:p14="http://schemas.microsoft.com/office/powerpoint/2010/main" val="20976913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37D5D8-EA55-4921-8C49-9DD993FA3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3000" b="1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実行計画と根拠の記録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F1264D-9FCD-4019-9FD3-E0F9AA05D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96A7E"/>
                </a:solidFill>
                <a:latin typeface="Hiragino Sans"/>
                <a:ea typeface="Hiragino Sans"/>
                <a:cs typeface="Hiragino Sans"/>
              </a:rPr>
              <a:t>記入例：企業名・数値・記録はすべて架空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541826-B11F-44B8-A52E-BDAFA5C1F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競合調査レポート　マーケティングノート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FBF132-209B-4D09-969B-99F731F44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B7A8C"/>
                </a:solidFill>
                <a:latin typeface="Hiragino Sans"/>
                <a:ea typeface="Hiragino Sans"/>
                <a:cs typeface="Hiragino Sans"/>
              </a:rPr>
              <a:t>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643955-D0DA-4519-905B-7C305676EB1A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2476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29000"/>
                <a:gridCol w="323850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実施内容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担当・期限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確認すること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T w="9525">
                      <a:solidFill>
                        <a:srgbClr val="CDD9E5"/>
                      </a:solidFill>
                      <a:prstDash val="solid"/>
                    </a:lnT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E7F0F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問い合わせ履歴の確認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営業／1週間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入稿方法の質問・失注理由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入稿手順の追記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制作／履歴確認後2週間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対応工数・案内の正確さ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改善後の確認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DD9E5"/>
                      </a:solidFill>
                      <a:prstDash val="solid"/>
                    </a:lnL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営業・制作／1か月後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42C50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質問件数・注文完了率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DD9E5"/>
                      </a:solidFill>
                      <a:prstDash val="solid"/>
                    </a:lnR>
                    <a:lnB w="9525">
                      <a:solidFill>
                        <a:srgbClr val="CDD9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713A84-27A2-4C76-B303-B513A3FC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指標：注文ページを見たセッションのうち、同じ訪問内に注文完了した割合。</a:t>
            </a:r>
          </a:p>
          <a:p xmlns:a="http://schemas.openxmlformats.org/drawingml/2006/main">
            <a: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流入元・キャンペーン・他の変更も併記。少数なら期間を延長。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E99035-5F40-47CD-9C65-346ED02AC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defPPr>
            <a:lvl1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1pPr>
            <a:lvl2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2pPr>
            <a:lvl3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3pPr>
            <a:lvl4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4pPr>
            <a:lvl5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5pPr>
            <a:lvl6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6pPr>
            <a:lvl7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7pPr>
            <a:lvl8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8pPr>
            <a:lvl9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架空の出典記録：F01 自社／F02 A社／F03 B社。</a:t>
            </a:r>
          </a:p>
          <a:p xmlns:a="http://schemas.openxmlformats.org/drawingml/2006/main">
            <a: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すべて説明用の仮IDで、参照できる実在のURLはありません。</a:t>
            </a:r>
          </a:p>
          <a:p xmlns:a="http://schemas.openxmlformats.org/drawingml/2006/main">
            <a:pPr>
              <a:def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42C50"/>
                </a:solidFill>
                <a:latin typeface="Hiragino Sans"/>
                <a:ea typeface="Hiragino Sans"/>
                <a:cs typeface="Hiragino Sans"/>
              </a:rPr>
              <a:t>実務では資料名・URL・該当箇所・確認日へ置換してください。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4834217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2026-10-20T19:50:07.6120000Z</dcterms:created>
  <dcterms:modified xsi:type="dcterms:W3CDTF">2026-10-20T19:50:07.6120000Z</dcterms:modified>
</coreProperties>
</file>